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2"/>
  </p:notesMasterIdLst>
  <p:sldIdLst>
    <p:sldId id="257" r:id="rId3"/>
    <p:sldId id="260" r:id="rId4"/>
    <p:sldId id="261" r:id="rId5"/>
    <p:sldId id="262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69" r:id="rId21"/>
  </p:sldIdLst>
  <p:sldSz cx="9144000" cy="5143500" type="screen16x9"/>
  <p:notesSz cx="6858000" cy="9144000"/>
  <p:embeddedFontLst>
    <p:embeddedFont>
      <p:font typeface="Roboto Mono" panose="020B0604020202020204" charset="0"/>
      <p:regular r:id="rId23"/>
      <p:bold r:id="rId24"/>
      <p:italic r:id="rId25"/>
      <p:boldItalic r:id="rId26"/>
    </p:embeddedFont>
    <p:embeddedFont>
      <p:font typeface="Rubik" panose="020B0604020202020204" charset="-79"/>
      <p:regular r:id="rId27"/>
      <p:bold r:id="rId28"/>
      <p:italic r:id="rId29"/>
      <p:boldItalic r:id="rId30"/>
    </p:embeddedFont>
    <p:embeddedFont>
      <p:font typeface="Rubik Light" panose="020B0604020202020204" charset="-79"/>
      <p:regular r:id="rId31"/>
      <p:bold r:id="rId32"/>
      <p:italic r:id="rId33"/>
      <p:boldItalic r:id="rId34"/>
    </p:embeddedFont>
    <p:embeddedFont>
      <p:font typeface="Rubik Medium" panose="020B0604020202020204" charset="-79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ulieta Speranza" initials="" lastIdx="1" clrIdx="0"/>
  <p:cmAuthor id="1" name="Laila Cug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6BCE02-6661-4475-9D13-EB4DC016FC0E}" v="1" dt="2022-10-05T20:28:02.5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162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9" Type="http://schemas.openxmlformats.org/officeDocument/2006/relationships/commentAuthors" Target="commentAuthors.xml"/><Relationship Id="rId21" Type="http://schemas.openxmlformats.org/officeDocument/2006/relationships/slide" Target="slides/slide19.xml"/><Relationship Id="rId34" Type="http://schemas.openxmlformats.org/officeDocument/2006/relationships/font" Target="fonts/font12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4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20" Type="http://schemas.openxmlformats.org/officeDocument/2006/relationships/slide" Target="slides/slide18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abria Cardozo Natalia" userId="eefc727f-7314-410a-a2bc-3b381a206458" providerId="ADAL" clId="{266BCE02-6661-4475-9D13-EB4DC016FC0E}"/>
    <pc:docChg chg="modSld">
      <pc:chgData name="Sanabria Cardozo Natalia" userId="eefc727f-7314-410a-a2bc-3b381a206458" providerId="ADAL" clId="{266BCE02-6661-4475-9D13-EB4DC016FC0E}" dt="2022-10-05T20:28:02.581" v="0"/>
      <pc:docMkLst>
        <pc:docMk/>
      </pc:docMkLst>
      <pc:sldChg chg="modCm">
        <pc:chgData name="Sanabria Cardozo Natalia" userId="eefc727f-7314-410a-a2bc-3b381a206458" providerId="ADAL" clId="{266BCE02-6661-4475-9D13-EB4DC016FC0E}" dt="2022-10-05T20:28:02.581" v="0"/>
        <pc:sldMkLst>
          <pc:docMk/>
          <pc:sldMk cId="0" sldId="262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7-21T14:30:13.851" idx="1">
    <p:pos x="171" y="112"/>
    <p:text>Aca poner el tema, y que se espera de la clase de hoy. E
Ejemplo: Entender el uso básico de tal libreria.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7472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e6fb4552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e6fb4552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9982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e6fb4552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e6fb4552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150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e6fb4552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e6fb4552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02693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e6fb4552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e6fb4552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79436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3780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1104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e6fb4552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e6fb4552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03164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e6fb4552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e6fb4552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5970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c8f20da9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gc8f20da9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Agregar e mail al thank you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e6fb4552b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be6fb4552b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3e9edc595f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3e9edc595f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e9edc595f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e9edc595f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e6fb4552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e6fb4552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6544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e6fb4552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e6fb4552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1433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e6fb4552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e6fb4552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909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4031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77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10" Type="http://schemas.openxmlformats.org/officeDocument/2006/relationships/image" Target="../media/image24.emf"/><Relationship Id="rId4" Type="http://schemas.openxmlformats.org/officeDocument/2006/relationships/image" Target="../media/image14.png"/><Relationship Id="rId9" Type="http://schemas.openxmlformats.org/officeDocument/2006/relationships/image" Target="../media/image23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hyperlink" Target="https://www.instagram.com/arbustait/" TargetMode="External"/><Relationship Id="rId18" Type="http://schemas.openxmlformats.org/officeDocument/2006/relationships/hyperlink" Target="http://www.arbusta.net" TargetMode="External"/><Relationship Id="rId3" Type="http://schemas.openxmlformats.org/officeDocument/2006/relationships/image" Target="../media/image25.png"/><Relationship Id="rId7" Type="http://schemas.openxmlformats.org/officeDocument/2006/relationships/hyperlink" Target="https://twitter.com/arbustaIT" TargetMode="External"/><Relationship Id="rId12" Type="http://schemas.openxmlformats.org/officeDocument/2006/relationships/image" Target="../media/image31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hyperlink" Target="https://www.facebook.com/arbustait/" TargetMode="External"/><Relationship Id="rId5" Type="http://schemas.openxmlformats.org/officeDocument/2006/relationships/image" Target="../media/image27.png"/><Relationship Id="rId15" Type="http://schemas.openxmlformats.org/officeDocument/2006/relationships/hyperlink" Target="https://www.linkedin.com/company/arbusta/" TargetMode="External"/><Relationship Id="rId10" Type="http://schemas.openxmlformats.org/officeDocument/2006/relationships/image" Target="../media/image30.png"/><Relationship Id="rId4" Type="http://schemas.openxmlformats.org/officeDocument/2006/relationships/image" Target="../media/image26.jpg"/><Relationship Id="rId9" Type="http://schemas.openxmlformats.org/officeDocument/2006/relationships/hyperlink" Target="https://www.youtube.com/arbustait" TargetMode="External"/><Relationship Id="rId1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6"/>
          <p:cNvPicPr preferRelativeResize="0"/>
          <p:nvPr/>
        </p:nvPicPr>
        <p:blipFill rotWithShape="1">
          <a:blip r:embed="rId4">
            <a:alphaModFix/>
          </a:blip>
          <a:srcRect l="29420" t="13682" r="23685" b="41278"/>
          <a:stretch/>
        </p:blipFill>
        <p:spPr>
          <a:xfrm>
            <a:off x="4027297" y="1033150"/>
            <a:ext cx="1089400" cy="9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6"/>
          <p:cNvSpPr txBox="1"/>
          <p:nvPr/>
        </p:nvSpPr>
        <p:spPr>
          <a:xfrm>
            <a:off x="3144438" y="1999650"/>
            <a:ext cx="3962944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SOMOS ARBUSTA |</a:t>
            </a:r>
            <a:endParaRPr sz="2500" dirty="0">
              <a:solidFill>
                <a:srgbClr val="FFFFF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118" name="Google Shape;118;p26"/>
          <p:cNvPicPr preferRelativeResize="0"/>
          <p:nvPr/>
        </p:nvPicPr>
        <p:blipFill rotWithShape="1">
          <a:blip r:embed="rId5">
            <a:alphaModFix/>
          </a:blip>
          <a:srcRect b="50000"/>
          <a:stretch/>
        </p:blipFill>
        <p:spPr>
          <a:xfrm>
            <a:off x="0" y="2571750"/>
            <a:ext cx="9144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6"/>
          <p:cNvSpPr txBox="1"/>
          <p:nvPr/>
        </p:nvSpPr>
        <p:spPr>
          <a:xfrm>
            <a:off x="2733438" y="3190889"/>
            <a:ext cx="3677100" cy="129263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LÓGICA DE PROGRAMACIÓN</a:t>
            </a:r>
          </a:p>
          <a:p>
            <a:pPr lvl="0" algn="ctr"/>
            <a:r>
              <a:rPr lang="es-AR" sz="2400" b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Parte 2</a:t>
            </a:r>
            <a:endParaRPr sz="2400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  <p:pic>
        <p:nvPicPr>
          <p:cNvPr id="120" name="Google Shape;120;p26"/>
          <p:cNvPicPr preferRelativeResize="0"/>
          <p:nvPr/>
        </p:nvPicPr>
        <p:blipFill rotWithShape="1">
          <a:blip r:embed="rId6">
            <a:alphaModFix/>
          </a:blip>
          <a:srcRect l="25384" t="25700"/>
          <a:stretch/>
        </p:blipFill>
        <p:spPr>
          <a:xfrm>
            <a:off x="0" y="0"/>
            <a:ext cx="1159275" cy="12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6"/>
          <p:cNvPicPr preferRelativeResize="0"/>
          <p:nvPr/>
        </p:nvPicPr>
        <p:blipFill rotWithShape="1">
          <a:blip r:embed="rId6">
            <a:alphaModFix/>
          </a:blip>
          <a:srcRect l="3670" t="7045"/>
          <a:stretch/>
        </p:blipFill>
        <p:spPr>
          <a:xfrm>
            <a:off x="1809800" y="1644125"/>
            <a:ext cx="751425" cy="76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-1073150" y="277698"/>
            <a:ext cx="596265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Ejemplo bucle FOR</a:t>
            </a:r>
            <a:r>
              <a:rPr lang="es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301748" y="996983"/>
            <a:ext cx="8254999" cy="4082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Nos permiten procesar datos uno por uno especialmente en </a:t>
            </a:r>
            <a:r>
              <a:rPr lang="es-ES" b="1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Arrays</a:t>
            </a:r>
            <a:r>
              <a:rPr lang="es-ES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.</a:t>
            </a:r>
          </a:p>
          <a:p>
            <a:endParaRPr lang="es-ES" b="1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Por ejemplo: Si tenemos un </a:t>
            </a:r>
            <a:r>
              <a:rPr lang="es-ES" sz="1100" b="1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array</a:t>
            </a:r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con lenguajes de programación y quiero imprimirlos en pantalla utilizamos el siguiente Bucle.</a:t>
            </a:r>
          </a:p>
          <a:p>
            <a:endParaRPr lang="es-ES" sz="1100" b="1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100" b="1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let</a:t>
            </a:r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lista = ["</a:t>
            </a:r>
            <a:r>
              <a:rPr lang="es-ES" sz="1100" b="1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javascript</a:t>
            </a:r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","</a:t>
            </a:r>
            <a:r>
              <a:rPr lang="es-ES" sz="1100" b="1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python</a:t>
            </a:r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","Java"];</a:t>
            </a:r>
          </a:p>
          <a:p>
            <a:r>
              <a:rPr lang="es-ES" sz="1100" b="1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for</a:t>
            </a:r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(</a:t>
            </a:r>
            <a:r>
              <a:rPr lang="es-ES" sz="1100" b="1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let</a:t>
            </a:r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lenguaje of lista){</a:t>
            </a:r>
          </a:p>
          <a:p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console.log(lenguaje);</a:t>
            </a:r>
          </a:p>
          <a:p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}</a:t>
            </a:r>
          </a:p>
          <a:p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//"</a:t>
            </a:r>
            <a:r>
              <a:rPr lang="es-ES" sz="1100" b="1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javascript</a:t>
            </a:r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"</a:t>
            </a:r>
          </a:p>
          <a:p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//"</a:t>
            </a:r>
            <a:r>
              <a:rPr lang="es-ES" sz="1100" b="1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python</a:t>
            </a:r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"</a:t>
            </a:r>
          </a:p>
          <a:p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//"Java"</a:t>
            </a:r>
          </a:p>
          <a:p>
            <a:endParaRPr lang="es-ES" sz="1100" b="1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Otro ejemplo: si tengo una lista de números y queremos sumarle 5 puedo hacerlo con un Bucle.</a:t>
            </a:r>
          </a:p>
          <a:p>
            <a:endParaRPr lang="es-ES" sz="1100" b="1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100" b="1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let</a:t>
            </a:r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lista = [10, 20, 30];</a:t>
            </a:r>
          </a:p>
          <a:p>
            <a:r>
              <a:rPr lang="es-ES" sz="1100" b="1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for</a:t>
            </a:r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(</a:t>
            </a:r>
            <a:r>
              <a:rPr lang="es-ES" sz="1100" b="1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let</a:t>
            </a:r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numero of lista) {</a:t>
            </a:r>
          </a:p>
          <a:p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console.log(numero+5);</a:t>
            </a:r>
          </a:p>
          <a:p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}</a:t>
            </a:r>
          </a:p>
          <a:p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// 15</a:t>
            </a:r>
          </a:p>
          <a:p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// 25</a:t>
            </a:r>
          </a:p>
          <a:p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// </a:t>
            </a:r>
            <a:r>
              <a:rPr lang="es-ES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35</a:t>
            </a:r>
            <a:endParaRPr lang="es-ES" sz="11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732229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37"/>
          <p:cNvGrpSpPr/>
          <p:nvPr/>
        </p:nvGrpSpPr>
        <p:grpSpPr>
          <a:xfrm>
            <a:off x="6886501" y="677664"/>
            <a:ext cx="1381873" cy="1381873"/>
            <a:chOff x="4889845" y="963335"/>
            <a:chExt cx="1596803" cy="1596803"/>
          </a:xfrm>
        </p:grpSpPr>
        <p:grpSp>
          <p:nvGrpSpPr>
            <p:cNvPr id="216" name="Google Shape;216;p37"/>
            <p:cNvGrpSpPr/>
            <p:nvPr/>
          </p:nvGrpSpPr>
          <p:grpSpPr>
            <a:xfrm>
              <a:off x="4889845" y="963335"/>
              <a:ext cx="1596803" cy="1596803"/>
              <a:chOff x="3044100" y="1158150"/>
              <a:chExt cx="2827200" cy="2827200"/>
            </a:xfrm>
          </p:grpSpPr>
          <p:grpSp>
            <p:nvGrpSpPr>
              <p:cNvPr id="217" name="Google Shape;217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18" name="Google Shape;218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0" name="Google Shape;220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1" name="Google Shape;22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98724" y="1208525"/>
              <a:ext cx="579050" cy="579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37"/>
            <p:cNvSpPr txBox="1"/>
            <p:nvPr/>
          </p:nvSpPr>
          <p:spPr>
            <a:xfrm>
              <a:off x="5182750" y="1787575"/>
              <a:ext cx="10110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6AE0C0"/>
                  </a:solidFill>
                  <a:latin typeface="Rubik"/>
                  <a:ea typeface="Rubik"/>
                  <a:cs typeface="Rubik"/>
                  <a:sym typeface="Rubik"/>
                </a:rPr>
                <a:t>DAA</a:t>
              </a:r>
              <a:endParaRPr sz="1500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23" name="Google Shape;223;p37"/>
          <p:cNvGrpSpPr/>
          <p:nvPr/>
        </p:nvGrpSpPr>
        <p:grpSpPr>
          <a:xfrm>
            <a:off x="5357747" y="2196577"/>
            <a:ext cx="1381873" cy="1381873"/>
            <a:chOff x="2104595" y="2893185"/>
            <a:chExt cx="1596803" cy="1596803"/>
          </a:xfrm>
        </p:grpSpPr>
        <p:grpSp>
          <p:nvGrpSpPr>
            <p:cNvPr id="224" name="Google Shape;224;p37"/>
            <p:cNvGrpSpPr/>
            <p:nvPr/>
          </p:nvGrpSpPr>
          <p:grpSpPr>
            <a:xfrm>
              <a:off x="2104595" y="2893185"/>
              <a:ext cx="1596803" cy="1596803"/>
              <a:chOff x="3044100" y="1158150"/>
              <a:chExt cx="2827200" cy="2827200"/>
            </a:xfrm>
          </p:grpSpPr>
          <p:grpSp>
            <p:nvGrpSpPr>
              <p:cNvPr id="225" name="Google Shape;225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26" name="Google Shape;226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8" name="Google Shape;228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9" name="Google Shape;22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6699" y="3238900"/>
              <a:ext cx="492600" cy="49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37"/>
            <p:cNvSpPr txBox="1"/>
            <p:nvPr/>
          </p:nvSpPr>
          <p:spPr>
            <a:xfrm>
              <a:off x="2359684" y="3655287"/>
              <a:ext cx="10866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solidFill>
                    <a:srgbClr val="7223A5"/>
                  </a:solidFill>
                  <a:latin typeface="Rubik"/>
                  <a:ea typeface="Rubik"/>
                  <a:cs typeface="Rubik"/>
                  <a:sym typeface="Rubik"/>
                </a:rPr>
                <a:t>DIGITAL INTERACTION</a:t>
              </a:r>
              <a:endParaRPr sz="90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31" name="Google Shape;231;p37"/>
          <p:cNvGrpSpPr/>
          <p:nvPr/>
        </p:nvGrpSpPr>
        <p:grpSpPr>
          <a:xfrm>
            <a:off x="0" y="11100"/>
            <a:ext cx="9144434" cy="5132400"/>
            <a:chOff x="0" y="0"/>
            <a:chExt cx="9131650" cy="5132400"/>
          </a:xfrm>
        </p:grpSpPr>
        <p:pic>
          <p:nvPicPr>
            <p:cNvPr id="232" name="Google Shape;232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0" y="0"/>
              <a:ext cx="9131650" cy="513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37"/>
            <p:cNvPicPr preferRelativeResize="0"/>
            <p:nvPr/>
          </p:nvPicPr>
          <p:blipFill rotWithShape="1">
            <a:blip r:embed="rId6">
              <a:alphaModFix amt="31000"/>
            </a:blip>
            <a:srcRect l="22566" t="30776" r="10152"/>
            <a:stretch/>
          </p:blipFill>
          <p:spPr>
            <a:xfrm>
              <a:off x="0" y="0"/>
              <a:ext cx="4756849" cy="39153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4" name="Google Shape;234;p37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7909375" y="4223300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7"/>
          <p:cNvSpPr txBox="1"/>
          <p:nvPr/>
        </p:nvSpPr>
        <p:spPr>
          <a:xfrm>
            <a:off x="418868" y="152580"/>
            <a:ext cx="672111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Diagrama de flujo</a:t>
            </a:r>
            <a:r>
              <a:rPr lang="es" sz="28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" name="Google Shape;177;p33"/>
          <p:cNvSpPr txBox="1"/>
          <p:nvPr/>
        </p:nvSpPr>
        <p:spPr>
          <a:xfrm>
            <a:off x="418868" y="684854"/>
            <a:ext cx="8253045" cy="3621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b="1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Qué es un diagrama de flujo</a:t>
            </a:r>
          </a:p>
          <a:p>
            <a:endParaRPr lang="es-ES" b="1" dirty="0">
              <a:solidFill>
                <a:srgbClr val="FF0000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Un diagrama de flujo es una</a:t>
            </a:r>
          </a:p>
          <a:p>
            <a:r>
              <a:rPr lang="es-ES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representación gráfica de</a:t>
            </a:r>
          </a:p>
          <a:p>
            <a:r>
              <a:rPr lang="es-ES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un proceso. Cada paso del</a:t>
            </a:r>
          </a:p>
          <a:p>
            <a:r>
              <a:rPr lang="es-ES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proceso es representado por un</a:t>
            </a:r>
          </a:p>
          <a:p>
            <a:r>
              <a:rPr lang="es-ES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símbolo diferente que contiene una breve descripción de la etapa </a:t>
            </a:r>
          </a:p>
          <a:p>
            <a:r>
              <a:rPr lang="es-ES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de proceso. </a:t>
            </a:r>
          </a:p>
          <a:p>
            <a:endParaRPr lang="es-ES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Los símbolos gráficos </a:t>
            </a:r>
          </a:p>
          <a:p>
            <a:r>
              <a:rPr lang="es-ES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del flujo del proceso </a:t>
            </a:r>
          </a:p>
          <a:p>
            <a:r>
              <a:rPr lang="es-ES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están unidos entre sí </a:t>
            </a:r>
          </a:p>
          <a:p>
            <a:r>
              <a:rPr lang="es-ES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con flechas que indican </a:t>
            </a:r>
          </a:p>
          <a:p>
            <a:r>
              <a:rPr lang="es-ES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la dirección de flujo del </a:t>
            </a:r>
          </a:p>
          <a:p>
            <a:r>
              <a:rPr lang="es-ES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proceso.</a:t>
            </a:r>
          </a:p>
          <a:p>
            <a:endParaRPr lang="es-ES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endParaRPr lang="es-ES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endParaRPr lang="es-ES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                    Elementos principales de un diagrama de flujo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7133" y="947456"/>
            <a:ext cx="3927077" cy="369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22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37"/>
          <p:cNvGrpSpPr/>
          <p:nvPr/>
        </p:nvGrpSpPr>
        <p:grpSpPr>
          <a:xfrm>
            <a:off x="6886501" y="677664"/>
            <a:ext cx="1381873" cy="1381873"/>
            <a:chOff x="4889845" y="963335"/>
            <a:chExt cx="1596803" cy="1596803"/>
          </a:xfrm>
        </p:grpSpPr>
        <p:grpSp>
          <p:nvGrpSpPr>
            <p:cNvPr id="216" name="Google Shape;216;p37"/>
            <p:cNvGrpSpPr/>
            <p:nvPr/>
          </p:nvGrpSpPr>
          <p:grpSpPr>
            <a:xfrm>
              <a:off x="4889845" y="963335"/>
              <a:ext cx="1596803" cy="1596803"/>
              <a:chOff x="3044100" y="1158150"/>
              <a:chExt cx="2827200" cy="2827200"/>
            </a:xfrm>
          </p:grpSpPr>
          <p:grpSp>
            <p:nvGrpSpPr>
              <p:cNvPr id="217" name="Google Shape;217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18" name="Google Shape;218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0" name="Google Shape;220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1" name="Google Shape;22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98724" y="1208525"/>
              <a:ext cx="579050" cy="579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37"/>
            <p:cNvSpPr txBox="1"/>
            <p:nvPr/>
          </p:nvSpPr>
          <p:spPr>
            <a:xfrm>
              <a:off x="5182750" y="1787575"/>
              <a:ext cx="10110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6AE0C0"/>
                  </a:solidFill>
                  <a:latin typeface="Rubik"/>
                  <a:ea typeface="Rubik"/>
                  <a:cs typeface="Rubik"/>
                  <a:sym typeface="Rubik"/>
                </a:rPr>
                <a:t>DAA</a:t>
              </a:r>
              <a:endParaRPr sz="1500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23" name="Google Shape;223;p37"/>
          <p:cNvGrpSpPr/>
          <p:nvPr/>
        </p:nvGrpSpPr>
        <p:grpSpPr>
          <a:xfrm>
            <a:off x="5357747" y="2196577"/>
            <a:ext cx="1381873" cy="1381873"/>
            <a:chOff x="2104595" y="2893185"/>
            <a:chExt cx="1596803" cy="1596803"/>
          </a:xfrm>
        </p:grpSpPr>
        <p:grpSp>
          <p:nvGrpSpPr>
            <p:cNvPr id="224" name="Google Shape;224;p37"/>
            <p:cNvGrpSpPr/>
            <p:nvPr/>
          </p:nvGrpSpPr>
          <p:grpSpPr>
            <a:xfrm>
              <a:off x="2104595" y="2893185"/>
              <a:ext cx="1596803" cy="1596803"/>
              <a:chOff x="3044100" y="1158150"/>
              <a:chExt cx="2827200" cy="2827200"/>
            </a:xfrm>
          </p:grpSpPr>
          <p:grpSp>
            <p:nvGrpSpPr>
              <p:cNvPr id="225" name="Google Shape;225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26" name="Google Shape;226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8" name="Google Shape;228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9" name="Google Shape;22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6699" y="3238900"/>
              <a:ext cx="492600" cy="49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37"/>
            <p:cNvSpPr txBox="1"/>
            <p:nvPr/>
          </p:nvSpPr>
          <p:spPr>
            <a:xfrm>
              <a:off x="2359684" y="3655287"/>
              <a:ext cx="10866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solidFill>
                    <a:srgbClr val="7223A5"/>
                  </a:solidFill>
                  <a:latin typeface="Rubik"/>
                  <a:ea typeface="Rubik"/>
                  <a:cs typeface="Rubik"/>
                  <a:sym typeface="Rubik"/>
                </a:rPr>
                <a:t>DIGITAL INTERACTION</a:t>
              </a:r>
              <a:endParaRPr sz="90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31" name="Google Shape;231;p37"/>
          <p:cNvGrpSpPr/>
          <p:nvPr/>
        </p:nvGrpSpPr>
        <p:grpSpPr>
          <a:xfrm>
            <a:off x="-325582" y="11100"/>
            <a:ext cx="9144434" cy="5132400"/>
            <a:chOff x="0" y="0"/>
            <a:chExt cx="9131650" cy="5132400"/>
          </a:xfrm>
        </p:grpSpPr>
        <p:pic>
          <p:nvPicPr>
            <p:cNvPr id="232" name="Google Shape;232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0" y="0"/>
              <a:ext cx="9131650" cy="513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37"/>
            <p:cNvPicPr preferRelativeResize="0"/>
            <p:nvPr/>
          </p:nvPicPr>
          <p:blipFill rotWithShape="1">
            <a:blip r:embed="rId6">
              <a:alphaModFix amt="31000"/>
            </a:blip>
            <a:srcRect l="22566" t="30776" r="10152"/>
            <a:stretch/>
          </p:blipFill>
          <p:spPr>
            <a:xfrm>
              <a:off x="0" y="0"/>
              <a:ext cx="4756849" cy="39153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4" name="Google Shape;234;p37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7909375" y="4223300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7"/>
          <p:cNvSpPr txBox="1"/>
          <p:nvPr/>
        </p:nvSpPr>
        <p:spPr>
          <a:xfrm>
            <a:off x="353518" y="-79598"/>
            <a:ext cx="672111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Diagrama de flujo con condicionales</a:t>
            </a:r>
            <a:r>
              <a:rPr lang="es" sz="28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" name="Google Shape;177;p33"/>
          <p:cNvSpPr txBox="1"/>
          <p:nvPr/>
        </p:nvSpPr>
        <p:spPr>
          <a:xfrm>
            <a:off x="311403" y="340784"/>
            <a:ext cx="8253045" cy="3621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b="1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</a:p>
          <a:p>
            <a:r>
              <a:rPr lang="es-ES" b="1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Tabla de simbologías de un diagrama de flujo.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642" y="1107911"/>
            <a:ext cx="5936434" cy="362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24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37"/>
          <p:cNvGrpSpPr/>
          <p:nvPr/>
        </p:nvGrpSpPr>
        <p:grpSpPr>
          <a:xfrm>
            <a:off x="6886501" y="677664"/>
            <a:ext cx="1381873" cy="1381873"/>
            <a:chOff x="4889845" y="963335"/>
            <a:chExt cx="1596803" cy="1596803"/>
          </a:xfrm>
        </p:grpSpPr>
        <p:grpSp>
          <p:nvGrpSpPr>
            <p:cNvPr id="216" name="Google Shape;216;p37"/>
            <p:cNvGrpSpPr/>
            <p:nvPr/>
          </p:nvGrpSpPr>
          <p:grpSpPr>
            <a:xfrm>
              <a:off x="4889845" y="963335"/>
              <a:ext cx="1596803" cy="1596803"/>
              <a:chOff x="3044100" y="1158150"/>
              <a:chExt cx="2827200" cy="2827200"/>
            </a:xfrm>
          </p:grpSpPr>
          <p:grpSp>
            <p:nvGrpSpPr>
              <p:cNvPr id="217" name="Google Shape;217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18" name="Google Shape;218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0" name="Google Shape;220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1" name="Google Shape;22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98724" y="1208525"/>
              <a:ext cx="579050" cy="579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37"/>
            <p:cNvSpPr txBox="1"/>
            <p:nvPr/>
          </p:nvSpPr>
          <p:spPr>
            <a:xfrm>
              <a:off x="5182750" y="1787575"/>
              <a:ext cx="10110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6AE0C0"/>
                  </a:solidFill>
                  <a:latin typeface="Rubik"/>
                  <a:ea typeface="Rubik"/>
                  <a:cs typeface="Rubik"/>
                  <a:sym typeface="Rubik"/>
                </a:rPr>
                <a:t>DAA</a:t>
              </a:r>
              <a:endParaRPr sz="1500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23" name="Google Shape;223;p37"/>
          <p:cNvGrpSpPr/>
          <p:nvPr/>
        </p:nvGrpSpPr>
        <p:grpSpPr>
          <a:xfrm>
            <a:off x="5357747" y="2196577"/>
            <a:ext cx="1381873" cy="1381873"/>
            <a:chOff x="2104595" y="2893185"/>
            <a:chExt cx="1596803" cy="1596803"/>
          </a:xfrm>
        </p:grpSpPr>
        <p:grpSp>
          <p:nvGrpSpPr>
            <p:cNvPr id="224" name="Google Shape;224;p37"/>
            <p:cNvGrpSpPr/>
            <p:nvPr/>
          </p:nvGrpSpPr>
          <p:grpSpPr>
            <a:xfrm>
              <a:off x="2104595" y="2893185"/>
              <a:ext cx="1596803" cy="1596803"/>
              <a:chOff x="3044100" y="1158150"/>
              <a:chExt cx="2827200" cy="2827200"/>
            </a:xfrm>
          </p:grpSpPr>
          <p:grpSp>
            <p:nvGrpSpPr>
              <p:cNvPr id="225" name="Google Shape;225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26" name="Google Shape;226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8" name="Google Shape;228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9" name="Google Shape;22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6699" y="3238900"/>
              <a:ext cx="492600" cy="49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37"/>
            <p:cNvSpPr txBox="1"/>
            <p:nvPr/>
          </p:nvSpPr>
          <p:spPr>
            <a:xfrm>
              <a:off x="2359684" y="3655287"/>
              <a:ext cx="10866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solidFill>
                    <a:srgbClr val="7223A5"/>
                  </a:solidFill>
                  <a:latin typeface="Rubik"/>
                  <a:ea typeface="Rubik"/>
                  <a:cs typeface="Rubik"/>
                  <a:sym typeface="Rubik"/>
                </a:rPr>
                <a:t>DIGITAL INTERACTION</a:t>
              </a:r>
              <a:endParaRPr sz="90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31" name="Google Shape;231;p37"/>
          <p:cNvGrpSpPr/>
          <p:nvPr/>
        </p:nvGrpSpPr>
        <p:grpSpPr>
          <a:xfrm>
            <a:off x="-325582" y="11100"/>
            <a:ext cx="9144434" cy="5132400"/>
            <a:chOff x="0" y="0"/>
            <a:chExt cx="9131650" cy="5132400"/>
          </a:xfrm>
        </p:grpSpPr>
        <p:pic>
          <p:nvPicPr>
            <p:cNvPr id="232" name="Google Shape;232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0" y="0"/>
              <a:ext cx="9131650" cy="513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37"/>
            <p:cNvPicPr preferRelativeResize="0"/>
            <p:nvPr/>
          </p:nvPicPr>
          <p:blipFill rotWithShape="1">
            <a:blip r:embed="rId6">
              <a:alphaModFix amt="31000"/>
            </a:blip>
            <a:srcRect l="22566" t="30776" r="10152"/>
            <a:stretch/>
          </p:blipFill>
          <p:spPr>
            <a:xfrm>
              <a:off x="0" y="0"/>
              <a:ext cx="4756849" cy="39153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4" name="Google Shape;234;p37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7909375" y="4223300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7"/>
          <p:cNvSpPr txBox="1"/>
          <p:nvPr/>
        </p:nvSpPr>
        <p:spPr>
          <a:xfrm>
            <a:off x="353518" y="-79598"/>
            <a:ext cx="672111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Diagrama de flujo con condicionales</a:t>
            </a:r>
            <a:r>
              <a:rPr lang="es" sz="28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" name="Google Shape;177;p33"/>
          <p:cNvSpPr txBox="1"/>
          <p:nvPr/>
        </p:nvSpPr>
        <p:spPr>
          <a:xfrm>
            <a:off x="311403" y="340784"/>
            <a:ext cx="8253045" cy="3621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b="1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</a:p>
          <a:p>
            <a:r>
              <a:rPr lang="es-ES" b="1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Tabla de simbologías de un diagrama de flujo.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390" y="1116929"/>
            <a:ext cx="7149993" cy="339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858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37"/>
          <p:cNvGrpSpPr/>
          <p:nvPr/>
        </p:nvGrpSpPr>
        <p:grpSpPr>
          <a:xfrm>
            <a:off x="6886501" y="677664"/>
            <a:ext cx="1381873" cy="1381873"/>
            <a:chOff x="4889845" y="963335"/>
            <a:chExt cx="1596803" cy="1596803"/>
          </a:xfrm>
        </p:grpSpPr>
        <p:grpSp>
          <p:nvGrpSpPr>
            <p:cNvPr id="216" name="Google Shape;216;p37"/>
            <p:cNvGrpSpPr/>
            <p:nvPr/>
          </p:nvGrpSpPr>
          <p:grpSpPr>
            <a:xfrm>
              <a:off x="4889845" y="963335"/>
              <a:ext cx="1596803" cy="1596803"/>
              <a:chOff x="3044100" y="1158150"/>
              <a:chExt cx="2827200" cy="2827200"/>
            </a:xfrm>
          </p:grpSpPr>
          <p:grpSp>
            <p:nvGrpSpPr>
              <p:cNvPr id="217" name="Google Shape;217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18" name="Google Shape;218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0" name="Google Shape;220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1" name="Google Shape;22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98724" y="1208525"/>
              <a:ext cx="579050" cy="579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37"/>
            <p:cNvSpPr txBox="1"/>
            <p:nvPr/>
          </p:nvSpPr>
          <p:spPr>
            <a:xfrm>
              <a:off x="5182750" y="1787575"/>
              <a:ext cx="10110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6AE0C0"/>
                  </a:solidFill>
                  <a:latin typeface="Rubik"/>
                  <a:ea typeface="Rubik"/>
                  <a:cs typeface="Rubik"/>
                  <a:sym typeface="Rubik"/>
                </a:rPr>
                <a:t>DAA</a:t>
              </a:r>
              <a:endParaRPr sz="1500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23" name="Google Shape;223;p37"/>
          <p:cNvGrpSpPr/>
          <p:nvPr/>
        </p:nvGrpSpPr>
        <p:grpSpPr>
          <a:xfrm>
            <a:off x="5357747" y="2196577"/>
            <a:ext cx="1381873" cy="1381873"/>
            <a:chOff x="2104595" y="2893185"/>
            <a:chExt cx="1596803" cy="1596803"/>
          </a:xfrm>
        </p:grpSpPr>
        <p:grpSp>
          <p:nvGrpSpPr>
            <p:cNvPr id="224" name="Google Shape;224;p37"/>
            <p:cNvGrpSpPr/>
            <p:nvPr/>
          </p:nvGrpSpPr>
          <p:grpSpPr>
            <a:xfrm>
              <a:off x="2104595" y="2893185"/>
              <a:ext cx="1596803" cy="1596803"/>
              <a:chOff x="3044100" y="1158150"/>
              <a:chExt cx="2827200" cy="2827200"/>
            </a:xfrm>
          </p:grpSpPr>
          <p:grpSp>
            <p:nvGrpSpPr>
              <p:cNvPr id="225" name="Google Shape;225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26" name="Google Shape;226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8" name="Google Shape;228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9" name="Google Shape;22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6699" y="3238900"/>
              <a:ext cx="492600" cy="49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37"/>
            <p:cNvSpPr txBox="1"/>
            <p:nvPr/>
          </p:nvSpPr>
          <p:spPr>
            <a:xfrm>
              <a:off x="2359684" y="3655287"/>
              <a:ext cx="10866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solidFill>
                    <a:srgbClr val="7223A5"/>
                  </a:solidFill>
                  <a:latin typeface="Rubik"/>
                  <a:ea typeface="Rubik"/>
                  <a:cs typeface="Rubik"/>
                  <a:sym typeface="Rubik"/>
                </a:rPr>
                <a:t>DIGITAL INTERACTION</a:t>
              </a:r>
              <a:endParaRPr sz="90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31" name="Google Shape;231;p37"/>
          <p:cNvGrpSpPr/>
          <p:nvPr/>
        </p:nvGrpSpPr>
        <p:grpSpPr>
          <a:xfrm>
            <a:off x="-325582" y="11100"/>
            <a:ext cx="9144434" cy="5132400"/>
            <a:chOff x="0" y="0"/>
            <a:chExt cx="9131650" cy="5132400"/>
          </a:xfrm>
        </p:grpSpPr>
        <p:pic>
          <p:nvPicPr>
            <p:cNvPr id="232" name="Google Shape;232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0" y="0"/>
              <a:ext cx="9131650" cy="513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37"/>
            <p:cNvPicPr preferRelativeResize="0"/>
            <p:nvPr/>
          </p:nvPicPr>
          <p:blipFill rotWithShape="1">
            <a:blip r:embed="rId6">
              <a:alphaModFix amt="31000"/>
            </a:blip>
            <a:srcRect l="22566" t="30776" r="10152"/>
            <a:stretch/>
          </p:blipFill>
          <p:spPr>
            <a:xfrm>
              <a:off x="0" y="0"/>
              <a:ext cx="4756849" cy="39153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4" name="Google Shape;234;p37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7909375" y="4223300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7"/>
          <p:cNvSpPr txBox="1"/>
          <p:nvPr/>
        </p:nvSpPr>
        <p:spPr>
          <a:xfrm>
            <a:off x="353518" y="-79598"/>
            <a:ext cx="672111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Diagrama de flujo con ciclos</a:t>
            </a:r>
            <a:r>
              <a:rPr lang="es" sz="28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860" y="413491"/>
            <a:ext cx="7016576" cy="459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804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0" y="326189"/>
            <a:ext cx="596265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s-ES" sz="28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Modularización</a:t>
            </a:r>
            <a:r>
              <a:rPr lang="es-ES" sz="28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de código</a:t>
            </a:r>
            <a:r>
              <a:rPr lang="es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301748" y="996983"/>
            <a:ext cx="8254999" cy="3097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11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¿Qué es la </a:t>
            </a:r>
            <a:r>
              <a:rPr lang="es-ES" sz="11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modularización</a:t>
            </a:r>
            <a:r>
              <a:rPr lang="es-ES" sz="11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?</a:t>
            </a:r>
          </a:p>
          <a:p>
            <a:endParaRPr lang="es-ES" sz="11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La </a:t>
            </a:r>
            <a:r>
              <a:rPr lang="es-ES" sz="1100" b="1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modularización</a:t>
            </a:r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es el proceso por el cual seleccionamos y agrupamos instrucciones de programación que cumplen una función específica.</a:t>
            </a:r>
          </a:p>
          <a:p>
            <a:endParaRPr lang="es-ES" sz="1100" b="1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Ventajas de la </a:t>
            </a:r>
            <a:r>
              <a:rPr lang="es-ES" sz="1100" b="1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modularización</a:t>
            </a:r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de código.</a:t>
            </a:r>
          </a:p>
          <a:p>
            <a:endParaRPr lang="es-ES" sz="11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1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La </a:t>
            </a:r>
            <a:r>
              <a:rPr lang="es-ES" sz="11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modularización</a:t>
            </a:r>
            <a:r>
              <a:rPr lang="es-ES" sz="11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permite subdividir una aplicación en partes más pequeñas (llamadas módulos)</a:t>
            </a:r>
          </a:p>
          <a:p>
            <a:r>
              <a:rPr lang="es-ES" sz="11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Necesitas tener tu código </a:t>
            </a:r>
            <a:r>
              <a:rPr lang="es-ES" sz="11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modularizado</a:t>
            </a:r>
            <a:r>
              <a:rPr lang="es-ES" sz="11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, te ayudará a armar estructuras en tu Código y tendrás mayor optimización de tu aplicación.</a:t>
            </a:r>
          </a:p>
          <a:p>
            <a:r>
              <a:rPr lang="es-ES" sz="11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Deja que cada bloque haga una tarea particular.</a:t>
            </a:r>
          </a:p>
          <a:p>
            <a:endParaRPr lang="es-ES" sz="11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1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La </a:t>
            </a:r>
            <a:r>
              <a:rPr lang="es-ES" sz="11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modularización</a:t>
            </a:r>
            <a:r>
              <a:rPr lang="es-ES" sz="11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permitirá que nuestro código sea escalable.</a:t>
            </a:r>
          </a:p>
          <a:p>
            <a:r>
              <a:rPr lang="es-ES" sz="11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Reutiliza y dinamiza, Nos permite reutilizar valores que podemos utilizar en diferentes contextos.</a:t>
            </a:r>
          </a:p>
          <a:p>
            <a:endParaRPr lang="es-ES" sz="11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1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En funciones y archivos (también podemos </a:t>
            </a:r>
            <a:r>
              <a:rPr lang="es-ES" sz="11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modularizar</a:t>
            </a:r>
            <a:r>
              <a:rPr lang="es-ES" sz="11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archivos)</a:t>
            </a:r>
          </a:p>
        </p:txBody>
      </p:sp>
    </p:spTree>
    <p:extLst>
      <p:ext uri="{BB962C8B-B14F-4D97-AF65-F5344CB8AC3E}">
        <p14:creationId xmlns:p14="http://schemas.microsoft.com/office/powerpoint/2010/main" val="245304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0" y="326189"/>
            <a:ext cx="596265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s-ES" sz="28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Modularización</a:t>
            </a:r>
            <a:r>
              <a:rPr lang="es-ES" sz="28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de código</a:t>
            </a:r>
            <a:r>
              <a:rPr lang="es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301748" y="996983"/>
            <a:ext cx="8254999" cy="3297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20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Resumen</a:t>
            </a:r>
          </a:p>
          <a:p>
            <a:endParaRPr lang="es-ES" sz="20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1.- Necesitas tener tu código </a:t>
            </a:r>
            <a:r>
              <a:rPr lang="es-ES" sz="20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modularizado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.</a:t>
            </a:r>
          </a:p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2.- Deja que cada bloque haga una tarea en particular.</a:t>
            </a:r>
          </a:p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3.- Esto permitirá que sea escalable.</a:t>
            </a:r>
          </a:p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4.- Seguramente estará optimizado.</a:t>
            </a:r>
          </a:p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5.- Reutiliza y dinamiza.</a:t>
            </a:r>
          </a:p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6.- A nivel de funciones y archivos (también podemos </a:t>
            </a:r>
            <a:r>
              <a:rPr lang="es-ES" sz="20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modularizar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archivos).</a:t>
            </a:r>
          </a:p>
        </p:txBody>
      </p:sp>
    </p:spTree>
    <p:extLst>
      <p:ext uri="{BB962C8B-B14F-4D97-AF65-F5344CB8AC3E}">
        <p14:creationId xmlns:p14="http://schemas.microsoft.com/office/powerpoint/2010/main" val="1724905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37"/>
          <p:cNvGrpSpPr/>
          <p:nvPr/>
        </p:nvGrpSpPr>
        <p:grpSpPr>
          <a:xfrm>
            <a:off x="6886501" y="677664"/>
            <a:ext cx="1381873" cy="1381873"/>
            <a:chOff x="4889845" y="963335"/>
            <a:chExt cx="1596803" cy="1596803"/>
          </a:xfrm>
        </p:grpSpPr>
        <p:grpSp>
          <p:nvGrpSpPr>
            <p:cNvPr id="216" name="Google Shape;216;p37"/>
            <p:cNvGrpSpPr/>
            <p:nvPr/>
          </p:nvGrpSpPr>
          <p:grpSpPr>
            <a:xfrm>
              <a:off x="4889845" y="963335"/>
              <a:ext cx="1596803" cy="1596803"/>
              <a:chOff x="3044100" y="1158150"/>
              <a:chExt cx="2827200" cy="2827200"/>
            </a:xfrm>
          </p:grpSpPr>
          <p:grpSp>
            <p:nvGrpSpPr>
              <p:cNvPr id="217" name="Google Shape;217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18" name="Google Shape;218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0" name="Google Shape;220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1" name="Google Shape;22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98724" y="1208525"/>
              <a:ext cx="579050" cy="579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37"/>
            <p:cNvSpPr txBox="1"/>
            <p:nvPr/>
          </p:nvSpPr>
          <p:spPr>
            <a:xfrm>
              <a:off x="5182750" y="1787575"/>
              <a:ext cx="10110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6AE0C0"/>
                  </a:solidFill>
                  <a:latin typeface="Rubik"/>
                  <a:ea typeface="Rubik"/>
                  <a:cs typeface="Rubik"/>
                  <a:sym typeface="Rubik"/>
                </a:rPr>
                <a:t>DAA</a:t>
              </a:r>
              <a:endParaRPr sz="1500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23" name="Google Shape;223;p37"/>
          <p:cNvGrpSpPr/>
          <p:nvPr/>
        </p:nvGrpSpPr>
        <p:grpSpPr>
          <a:xfrm>
            <a:off x="5357747" y="2196577"/>
            <a:ext cx="1381873" cy="1381873"/>
            <a:chOff x="2104595" y="2893185"/>
            <a:chExt cx="1596803" cy="1596803"/>
          </a:xfrm>
        </p:grpSpPr>
        <p:grpSp>
          <p:nvGrpSpPr>
            <p:cNvPr id="224" name="Google Shape;224;p37"/>
            <p:cNvGrpSpPr/>
            <p:nvPr/>
          </p:nvGrpSpPr>
          <p:grpSpPr>
            <a:xfrm>
              <a:off x="2104595" y="2893185"/>
              <a:ext cx="1596803" cy="1596803"/>
              <a:chOff x="3044100" y="1158150"/>
              <a:chExt cx="2827200" cy="2827200"/>
            </a:xfrm>
          </p:grpSpPr>
          <p:grpSp>
            <p:nvGrpSpPr>
              <p:cNvPr id="225" name="Google Shape;225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26" name="Google Shape;226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8" name="Google Shape;228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9" name="Google Shape;22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6699" y="3238900"/>
              <a:ext cx="492600" cy="49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37"/>
            <p:cNvSpPr txBox="1"/>
            <p:nvPr/>
          </p:nvSpPr>
          <p:spPr>
            <a:xfrm>
              <a:off x="2359684" y="3655287"/>
              <a:ext cx="10866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solidFill>
                    <a:srgbClr val="7223A5"/>
                  </a:solidFill>
                  <a:latin typeface="Rubik"/>
                  <a:ea typeface="Rubik"/>
                  <a:cs typeface="Rubik"/>
                  <a:sym typeface="Rubik"/>
                </a:rPr>
                <a:t>DIGITAL INTERACTION</a:t>
              </a:r>
              <a:endParaRPr sz="90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31" name="Google Shape;231;p37"/>
          <p:cNvGrpSpPr/>
          <p:nvPr/>
        </p:nvGrpSpPr>
        <p:grpSpPr>
          <a:xfrm>
            <a:off x="0" y="11100"/>
            <a:ext cx="9144434" cy="5132400"/>
            <a:chOff x="0" y="0"/>
            <a:chExt cx="9131650" cy="5132400"/>
          </a:xfrm>
        </p:grpSpPr>
        <p:pic>
          <p:nvPicPr>
            <p:cNvPr id="232" name="Google Shape;232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0" y="0"/>
              <a:ext cx="9131650" cy="513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37"/>
            <p:cNvPicPr preferRelativeResize="0"/>
            <p:nvPr/>
          </p:nvPicPr>
          <p:blipFill rotWithShape="1">
            <a:blip r:embed="rId6">
              <a:alphaModFix amt="31000"/>
            </a:blip>
            <a:srcRect l="22566" t="30776" r="10152"/>
            <a:stretch/>
          </p:blipFill>
          <p:spPr>
            <a:xfrm>
              <a:off x="0" y="0"/>
              <a:ext cx="4756849" cy="39153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4" name="Google Shape;234;p37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7909375" y="4223300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7"/>
          <p:cNvSpPr txBox="1"/>
          <p:nvPr/>
        </p:nvSpPr>
        <p:spPr>
          <a:xfrm>
            <a:off x="418868" y="111865"/>
            <a:ext cx="672111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Nomenclaturas de programación: </a:t>
            </a:r>
            <a:r>
              <a:rPr lang="es" sz="28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" name="Google Shape;177;p33"/>
          <p:cNvSpPr txBox="1"/>
          <p:nvPr/>
        </p:nvSpPr>
        <p:spPr>
          <a:xfrm>
            <a:off x="416169" y="677664"/>
            <a:ext cx="8253045" cy="3621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b="1" dirty="0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Nomenclaturas de programación: </a:t>
            </a:r>
            <a:r>
              <a:rPr lang="es-ES" b="1" dirty="0" err="1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camelCase</a:t>
            </a:r>
            <a:r>
              <a:rPr lang="es-ES" b="1" dirty="0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, </a:t>
            </a:r>
            <a:r>
              <a:rPr lang="es-ES" b="1" dirty="0" err="1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PascalCase</a:t>
            </a:r>
            <a:r>
              <a:rPr lang="es-ES" b="1" dirty="0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, </a:t>
            </a:r>
            <a:r>
              <a:rPr lang="es-ES" b="1" dirty="0" err="1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snake_case</a:t>
            </a:r>
            <a:endParaRPr lang="es-ES" b="1" dirty="0">
              <a:solidFill>
                <a:schemeClr val="tx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endParaRPr lang="es-ES" b="1" dirty="0">
              <a:solidFill>
                <a:schemeClr val="tx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1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Las nomenclaturas son formas de llamar a elementos, sentencias o acciones más específicas. En programación tenemos diferentes formas que a veces son aplicadas como “reglas” sobre las cuales llevamos uniformidad en el código y un estándar de trabajo especialmente dentro de equipos de desarrollo de software.</a:t>
            </a:r>
          </a:p>
          <a:p>
            <a:endParaRPr lang="es-ES" sz="11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100" b="1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camelCase</a:t>
            </a:r>
            <a:r>
              <a:rPr lang="es-ES" sz="11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o </a:t>
            </a:r>
            <a:r>
              <a:rPr lang="es-ES" sz="1100" b="1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CamelCase</a:t>
            </a:r>
            <a:endParaRPr lang="es-ES" sz="1100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1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Es una práctica de escritura que consiste en la unión de dos o más palabras sin espacios entre ellas, pero las diferencian una letra mayúscula inicial a partir de la segunda palabra, por ejemplo: </a:t>
            </a:r>
            <a:r>
              <a:rPr lang="es-ES" sz="11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miNombreEs</a:t>
            </a:r>
            <a:r>
              <a:rPr lang="es-ES" sz="11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</a:p>
          <a:p>
            <a:r>
              <a:rPr lang="es-ES" sz="11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Este nombre está dado porque forman con las letras mayúsculas iniciales la estructura de un camello que sube cuando hay un inicio de palabra y baja durante su definición.</a:t>
            </a:r>
          </a:p>
          <a:p>
            <a:endParaRPr lang="es-ES" sz="11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100" b="1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PascalCase</a:t>
            </a:r>
            <a:endParaRPr lang="es-ES" sz="1100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1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Es similar a </a:t>
            </a:r>
            <a:r>
              <a:rPr lang="es-ES" sz="11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camelCase</a:t>
            </a:r>
            <a:r>
              <a:rPr lang="es-ES" sz="11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con una variación bastante simple: desde la primera letra de la frase se inicia con mayúscula cada palabra, sin embargo se mantiene la práctica de no tener espacios entre palabras y cada palabra siempre empieza con su primera letra mayúscula. Por ejemplo: </a:t>
            </a:r>
            <a:r>
              <a:rPr lang="es-ES" sz="11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MiNombreEs</a:t>
            </a:r>
            <a:r>
              <a:rPr lang="es-ES" sz="11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</a:p>
          <a:p>
            <a:endParaRPr lang="es-ES" sz="1100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100" b="1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snake_case</a:t>
            </a:r>
            <a:endParaRPr lang="es-ES" sz="1100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1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La nomenclatura “serpiente” es definida de esta forma porque siempre la usamos sobre el piso, esto quiere decir que las letras siempre las minúsculas y las diferentes palabras que compongan el nombre o la definición que se desea dar están separadas por un guion bajo de esta forma: </a:t>
            </a:r>
            <a:r>
              <a:rPr lang="es-ES" sz="11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mi_nombre_es</a:t>
            </a:r>
            <a:r>
              <a:rPr lang="es-ES" sz="11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0097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37"/>
          <p:cNvGrpSpPr/>
          <p:nvPr/>
        </p:nvGrpSpPr>
        <p:grpSpPr>
          <a:xfrm>
            <a:off x="6886501" y="677664"/>
            <a:ext cx="1381873" cy="1381873"/>
            <a:chOff x="4889845" y="963335"/>
            <a:chExt cx="1596803" cy="1596803"/>
          </a:xfrm>
        </p:grpSpPr>
        <p:grpSp>
          <p:nvGrpSpPr>
            <p:cNvPr id="216" name="Google Shape;216;p37"/>
            <p:cNvGrpSpPr/>
            <p:nvPr/>
          </p:nvGrpSpPr>
          <p:grpSpPr>
            <a:xfrm>
              <a:off x="4889845" y="963335"/>
              <a:ext cx="1596803" cy="1596803"/>
              <a:chOff x="3044100" y="1158150"/>
              <a:chExt cx="2827200" cy="2827200"/>
            </a:xfrm>
          </p:grpSpPr>
          <p:grpSp>
            <p:nvGrpSpPr>
              <p:cNvPr id="217" name="Google Shape;217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18" name="Google Shape;218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0" name="Google Shape;220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1" name="Google Shape;22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98724" y="1208525"/>
              <a:ext cx="579050" cy="579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37"/>
            <p:cNvSpPr txBox="1"/>
            <p:nvPr/>
          </p:nvSpPr>
          <p:spPr>
            <a:xfrm>
              <a:off x="5182750" y="1787575"/>
              <a:ext cx="10110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6AE0C0"/>
                  </a:solidFill>
                  <a:latin typeface="Rubik"/>
                  <a:ea typeface="Rubik"/>
                  <a:cs typeface="Rubik"/>
                  <a:sym typeface="Rubik"/>
                </a:rPr>
                <a:t>DAA</a:t>
              </a:r>
              <a:endParaRPr sz="1500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23" name="Google Shape;223;p37"/>
          <p:cNvGrpSpPr/>
          <p:nvPr/>
        </p:nvGrpSpPr>
        <p:grpSpPr>
          <a:xfrm>
            <a:off x="5357747" y="2196577"/>
            <a:ext cx="1381873" cy="1381873"/>
            <a:chOff x="2104595" y="2893185"/>
            <a:chExt cx="1596803" cy="1596803"/>
          </a:xfrm>
        </p:grpSpPr>
        <p:grpSp>
          <p:nvGrpSpPr>
            <p:cNvPr id="224" name="Google Shape;224;p37"/>
            <p:cNvGrpSpPr/>
            <p:nvPr/>
          </p:nvGrpSpPr>
          <p:grpSpPr>
            <a:xfrm>
              <a:off x="2104595" y="2893185"/>
              <a:ext cx="1596803" cy="1596803"/>
              <a:chOff x="3044100" y="1158150"/>
              <a:chExt cx="2827200" cy="2827200"/>
            </a:xfrm>
          </p:grpSpPr>
          <p:grpSp>
            <p:nvGrpSpPr>
              <p:cNvPr id="225" name="Google Shape;225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26" name="Google Shape;226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8" name="Google Shape;228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9" name="Google Shape;22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6699" y="3238900"/>
              <a:ext cx="492600" cy="49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37"/>
            <p:cNvSpPr txBox="1"/>
            <p:nvPr/>
          </p:nvSpPr>
          <p:spPr>
            <a:xfrm>
              <a:off x="2359684" y="3655287"/>
              <a:ext cx="10866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solidFill>
                    <a:srgbClr val="7223A5"/>
                  </a:solidFill>
                  <a:latin typeface="Rubik"/>
                  <a:ea typeface="Rubik"/>
                  <a:cs typeface="Rubik"/>
                  <a:sym typeface="Rubik"/>
                </a:rPr>
                <a:t>DIGITAL INTERACTION</a:t>
              </a:r>
              <a:endParaRPr sz="90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31" name="Google Shape;231;p37"/>
          <p:cNvGrpSpPr/>
          <p:nvPr/>
        </p:nvGrpSpPr>
        <p:grpSpPr>
          <a:xfrm>
            <a:off x="0" y="11100"/>
            <a:ext cx="9144434" cy="5132400"/>
            <a:chOff x="0" y="0"/>
            <a:chExt cx="9131650" cy="5132400"/>
          </a:xfrm>
        </p:grpSpPr>
        <p:pic>
          <p:nvPicPr>
            <p:cNvPr id="232" name="Google Shape;232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0" y="0"/>
              <a:ext cx="9131650" cy="513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37"/>
            <p:cNvPicPr preferRelativeResize="0"/>
            <p:nvPr/>
          </p:nvPicPr>
          <p:blipFill rotWithShape="1">
            <a:blip r:embed="rId6">
              <a:alphaModFix amt="31000"/>
            </a:blip>
            <a:srcRect l="22566" t="30776" r="10152"/>
            <a:stretch/>
          </p:blipFill>
          <p:spPr>
            <a:xfrm>
              <a:off x="0" y="0"/>
              <a:ext cx="4756849" cy="39153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4" name="Google Shape;234;p37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7909375" y="4223300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7"/>
          <p:cNvSpPr txBox="1"/>
          <p:nvPr/>
        </p:nvSpPr>
        <p:spPr>
          <a:xfrm>
            <a:off x="418868" y="111865"/>
            <a:ext cx="672111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ES" sz="20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SINTAXYS</a:t>
            </a:r>
            <a:r>
              <a:rPr lang="es-ES" sz="20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: </a:t>
            </a:r>
            <a:r>
              <a:rPr lang="es" sz="28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" name="Google Shape;177;p33"/>
          <p:cNvSpPr txBox="1"/>
          <p:nvPr/>
        </p:nvSpPr>
        <p:spPr>
          <a:xfrm>
            <a:off x="416169" y="677664"/>
            <a:ext cx="8253045" cy="3621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Es la diferencia entre la forma de escribir en cada lenguaje de programación.</a:t>
            </a:r>
          </a:p>
          <a:p>
            <a:endParaRPr lang="es-ES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La forma de escribir Código.</a:t>
            </a:r>
          </a:p>
          <a:p>
            <a:r>
              <a:rPr lang="es-ES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Por ejemplo: Escribimos Hola Mundo en varios lenguajes</a:t>
            </a:r>
          </a:p>
          <a:p>
            <a:endParaRPr lang="es-ES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endParaRPr lang="es-ES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163" y="2225279"/>
            <a:ext cx="2967000" cy="11252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6024" y="3552064"/>
            <a:ext cx="1883400" cy="10864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12898" y="2015377"/>
            <a:ext cx="4024800" cy="159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59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8"/>
          <p:cNvPicPr preferRelativeResize="0"/>
          <p:nvPr/>
        </p:nvPicPr>
        <p:blipFill rotWithShape="1">
          <a:blip r:embed="rId4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5866600" y="342899"/>
            <a:ext cx="3277400" cy="480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8"/>
          <p:cNvPicPr preferRelativeResize="0"/>
          <p:nvPr/>
        </p:nvPicPr>
        <p:blipFill rotWithShape="1">
          <a:blip r:embed="rId6">
            <a:alphaModFix amt="30000"/>
          </a:blip>
          <a:srcRect/>
          <a:stretch/>
        </p:blipFill>
        <p:spPr>
          <a:xfrm>
            <a:off x="6220488" y="2331800"/>
            <a:ext cx="2913768" cy="279817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8"/>
          <p:cNvSpPr txBox="1"/>
          <p:nvPr/>
        </p:nvSpPr>
        <p:spPr>
          <a:xfrm>
            <a:off x="251366" y="4393050"/>
            <a:ext cx="23256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1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rPr>
              <a:t>/arbustait</a:t>
            </a:r>
            <a:endParaRPr sz="1200" b="1" i="0" u="none" strike="noStrike" cap="none">
              <a:solidFill>
                <a:srgbClr val="6AE0C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44" name="Google Shape;244;p38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63202" y="4759200"/>
            <a:ext cx="163221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8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8342" y="4759490"/>
            <a:ext cx="241951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8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14072" y="4759490"/>
            <a:ext cx="115215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8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35775" y="4759490"/>
            <a:ext cx="155540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8">
            <a:hlinkClick r:id="rId15"/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43416" y="4759490"/>
            <a:ext cx="176663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8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589879" y="1620216"/>
            <a:ext cx="1703025" cy="141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8"/>
          <p:cNvSpPr txBox="1"/>
          <p:nvPr/>
        </p:nvSpPr>
        <p:spPr>
          <a:xfrm>
            <a:off x="6263300" y="3808613"/>
            <a:ext cx="2287500" cy="8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Gracias </a:t>
            </a:r>
            <a:endParaRPr sz="2300" b="1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por participar</a:t>
            </a:r>
            <a:b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</a:br>
            <a:b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s" sz="1000" b="0" i="0" u="none" strike="noStrike" cap="non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700" b="0" i="0" u="none" strike="noStrike" cap="none">
              <a:solidFill>
                <a:srgbClr val="28006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2800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8"/>
          <p:cNvSpPr txBox="1"/>
          <p:nvPr/>
        </p:nvSpPr>
        <p:spPr>
          <a:xfrm>
            <a:off x="6263310" y="4413597"/>
            <a:ext cx="22875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2" name="Google Shape;252;p38"/>
          <p:cNvSpPr txBox="1"/>
          <p:nvPr/>
        </p:nvSpPr>
        <p:spPr>
          <a:xfrm>
            <a:off x="6263310" y="4671397"/>
            <a:ext cx="2287500" cy="2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3" name="Google Shape;253;p38"/>
          <p:cNvSpPr txBox="1"/>
          <p:nvPr/>
        </p:nvSpPr>
        <p:spPr>
          <a:xfrm>
            <a:off x="6333350" y="4613475"/>
            <a:ext cx="21474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1" u="sng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WWW.ARBUSTA.NET</a:t>
            </a:r>
            <a:endParaRPr sz="1400" b="1" i="0" u="none" strike="noStrike" cap="none">
              <a:solidFill>
                <a:srgbClr val="6AE0C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/>
          <p:nvPr/>
        </p:nvSpPr>
        <p:spPr>
          <a:xfrm>
            <a:off x="291700" y="174300"/>
            <a:ext cx="3636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INFO GENERAL |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42" name="Google Shape;142;p29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9"/>
          <p:cNvSpPr txBox="1"/>
          <p:nvPr/>
        </p:nvSpPr>
        <p:spPr>
          <a:xfrm>
            <a:off x="814401" y="1806321"/>
            <a:ext cx="7410300" cy="160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pPr lvl="0" algn="ctr"/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Si queremos aprender a programar en cualquier lenguaje de programación, el primer paso es aprender la lógica de programación.</a:t>
            </a:r>
          </a:p>
          <a:p>
            <a:pPr lvl="0" algn="ctr"/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Cuando programamos dictamos acciones al computador para que este las realice.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509" y="130381"/>
            <a:ext cx="690809" cy="65278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" name="Google Shape;148;p30"/>
          <p:cNvCxnSpPr/>
          <p:nvPr/>
        </p:nvCxnSpPr>
        <p:spPr>
          <a:xfrm rot="10800000" flipH="1">
            <a:off x="811400" y="2476500"/>
            <a:ext cx="7500000" cy="14100"/>
          </a:xfrm>
          <a:prstGeom prst="straightConnector1">
            <a:avLst/>
          </a:prstGeom>
          <a:noFill/>
          <a:ln w="9525" cap="flat" cmpd="sng">
            <a:solidFill>
              <a:srgbClr val="C0409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49" name="Google Shape;149;p30"/>
          <p:cNvSpPr txBox="1"/>
          <p:nvPr/>
        </p:nvSpPr>
        <p:spPr>
          <a:xfrm>
            <a:off x="1188027" y="443004"/>
            <a:ext cx="6172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800" b="1" dirty="0">
                <a:solidFill>
                  <a:srgbClr val="060457"/>
                </a:solidFill>
                <a:latin typeface="Rubik"/>
                <a:ea typeface="Rubik"/>
                <a:cs typeface="Rubik"/>
                <a:sym typeface="Rubik"/>
              </a:rPr>
              <a:t>LÍNEA DE TIEMPO  |</a:t>
            </a:r>
            <a:endParaRPr sz="2800" b="1" dirty="0">
              <a:solidFill>
                <a:srgbClr val="060457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800" dirty="0">
                <a:solidFill>
                  <a:srgbClr val="060457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endParaRPr sz="2800" dirty="0">
              <a:solidFill>
                <a:srgbClr val="060457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151" name="Google Shape;151;p30"/>
          <p:cNvSpPr txBox="1"/>
          <p:nvPr/>
        </p:nvSpPr>
        <p:spPr>
          <a:xfrm>
            <a:off x="1549640" y="1572027"/>
            <a:ext cx="956700" cy="3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95"/>
              <a:buNone/>
            </a:pPr>
            <a:endParaRPr sz="750">
              <a:solidFill>
                <a:srgbClr val="C0409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18" y="3776732"/>
            <a:ext cx="743816" cy="743816"/>
          </a:xfrm>
          <a:prstGeom prst="rect">
            <a:avLst/>
          </a:prstGeom>
        </p:spPr>
      </p:pic>
      <p:sp>
        <p:nvSpPr>
          <p:cNvPr id="8" name="Google Shape;149;p30"/>
          <p:cNvSpPr txBox="1"/>
          <p:nvPr/>
        </p:nvSpPr>
        <p:spPr>
          <a:xfrm>
            <a:off x="1265526" y="3776732"/>
            <a:ext cx="6431972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800" dirty="0">
                <a:solidFill>
                  <a:srgbClr val="060457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endParaRPr sz="2800" dirty="0">
              <a:solidFill>
                <a:srgbClr val="060457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745" y="1455673"/>
            <a:ext cx="8810510" cy="223215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31"/>
          <p:cNvGrpSpPr/>
          <p:nvPr/>
        </p:nvGrpSpPr>
        <p:grpSpPr>
          <a:xfrm>
            <a:off x="-53575" y="0"/>
            <a:ext cx="9144000" cy="5143500"/>
            <a:chOff x="0" y="0"/>
            <a:chExt cx="9144000" cy="5143500"/>
          </a:xfrm>
        </p:grpSpPr>
        <p:pic>
          <p:nvPicPr>
            <p:cNvPr id="157" name="Google Shape;15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31"/>
            <p:cNvPicPr preferRelativeResize="0"/>
            <p:nvPr/>
          </p:nvPicPr>
          <p:blipFill rotWithShape="1">
            <a:blip r:embed="rId4">
              <a:alphaModFix amt="27000"/>
            </a:blip>
            <a:srcRect l="26649" t="17352" r="28681" b="30269"/>
            <a:stretch/>
          </p:blipFill>
          <p:spPr>
            <a:xfrm>
              <a:off x="0" y="0"/>
              <a:ext cx="4476949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oogle Shape;159;p31"/>
          <p:cNvGrpSpPr/>
          <p:nvPr/>
        </p:nvGrpSpPr>
        <p:grpSpPr>
          <a:xfrm>
            <a:off x="-147725" y="0"/>
            <a:ext cx="9315635" cy="5143500"/>
            <a:chOff x="-23775" y="0"/>
            <a:chExt cx="9191550" cy="5143500"/>
          </a:xfrm>
        </p:grpSpPr>
        <p:pic>
          <p:nvPicPr>
            <p:cNvPr id="160" name="Google Shape;160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-23775" y="0"/>
              <a:ext cx="91915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31"/>
            <p:cNvPicPr preferRelativeResize="0"/>
            <p:nvPr/>
          </p:nvPicPr>
          <p:blipFill rotWithShape="1">
            <a:blip r:embed="rId6">
              <a:alphaModFix amt="24000"/>
            </a:blip>
            <a:srcRect l="10007" b="15232"/>
            <a:stretch/>
          </p:blipFill>
          <p:spPr>
            <a:xfrm>
              <a:off x="0" y="1805000"/>
              <a:ext cx="5310126" cy="3338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2" name="Google Shape;162;p31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8268375" y="4321225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1"/>
          <p:cNvSpPr txBox="1"/>
          <p:nvPr/>
        </p:nvSpPr>
        <p:spPr>
          <a:xfrm>
            <a:off x="272625" y="178400"/>
            <a:ext cx="80943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CONSEJOS</a:t>
            </a:r>
            <a:r>
              <a:rPr lang="es" sz="27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7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" name="Google Shape;119;p26"/>
          <p:cNvSpPr txBox="1"/>
          <p:nvPr/>
        </p:nvSpPr>
        <p:spPr>
          <a:xfrm>
            <a:off x="272625" y="1011173"/>
            <a:ext cx="8268375" cy="350862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FOCO: Internet tiene muchísima información, buscar sitios confiables y documentación oficial elegir un lenguaje (no elegir muchos al mismo tiempo) ir paso por paso. Podemos elegir un proyecto y aprender desarrollándolo</a:t>
            </a:r>
          </a:p>
          <a:p>
            <a:pPr lvl="0" algn="ctr"/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ACTITUD: Tenemos que tener la idea ¡PODEMOS! dejar de verlo Imposible, cuando aprendamos las reglas y practiquemos nos daremos cuenta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37"/>
          <p:cNvGrpSpPr/>
          <p:nvPr/>
        </p:nvGrpSpPr>
        <p:grpSpPr>
          <a:xfrm>
            <a:off x="6886501" y="677664"/>
            <a:ext cx="1381873" cy="1381873"/>
            <a:chOff x="4889845" y="963335"/>
            <a:chExt cx="1596803" cy="1596803"/>
          </a:xfrm>
        </p:grpSpPr>
        <p:grpSp>
          <p:nvGrpSpPr>
            <p:cNvPr id="216" name="Google Shape;216;p37"/>
            <p:cNvGrpSpPr/>
            <p:nvPr/>
          </p:nvGrpSpPr>
          <p:grpSpPr>
            <a:xfrm>
              <a:off x="4889845" y="963335"/>
              <a:ext cx="1596803" cy="1596803"/>
              <a:chOff x="3044100" y="1158150"/>
              <a:chExt cx="2827200" cy="2827200"/>
            </a:xfrm>
          </p:grpSpPr>
          <p:grpSp>
            <p:nvGrpSpPr>
              <p:cNvPr id="217" name="Google Shape;217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18" name="Google Shape;218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0" name="Google Shape;220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1" name="Google Shape;22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98724" y="1208525"/>
              <a:ext cx="579050" cy="579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37"/>
            <p:cNvSpPr txBox="1"/>
            <p:nvPr/>
          </p:nvSpPr>
          <p:spPr>
            <a:xfrm>
              <a:off x="5182750" y="1787575"/>
              <a:ext cx="10110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6AE0C0"/>
                  </a:solidFill>
                  <a:latin typeface="Rubik"/>
                  <a:ea typeface="Rubik"/>
                  <a:cs typeface="Rubik"/>
                  <a:sym typeface="Rubik"/>
                </a:rPr>
                <a:t>DAA</a:t>
              </a:r>
              <a:endParaRPr sz="1500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23" name="Google Shape;223;p37"/>
          <p:cNvGrpSpPr/>
          <p:nvPr/>
        </p:nvGrpSpPr>
        <p:grpSpPr>
          <a:xfrm>
            <a:off x="5357747" y="2196577"/>
            <a:ext cx="1381873" cy="1381873"/>
            <a:chOff x="2104595" y="2893185"/>
            <a:chExt cx="1596803" cy="1596803"/>
          </a:xfrm>
        </p:grpSpPr>
        <p:grpSp>
          <p:nvGrpSpPr>
            <p:cNvPr id="224" name="Google Shape;224;p37"/>
            <p:cNvGrpSpPr/>
            <p:nvPr/>
          </p:nvGrpSpPr>
          <p:grpSpPr>
            <a:xfrm>
              <a:off x="2104595" y="2893185"/>
              <a:ext cx="1596803" cy="1596803"/>
              <a:chOff x="3044100" y="1158150"/>
              <a:chExt cx="2827200" cy="2827200"/>
            </a:xfrm>
          </p:grpSpPr>
          <p:grpSp>
            <p:nvGrpSpPr>
              <p:cNvPr id="225" name="Google Shape;225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26" name="Google Shape;226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8" name="Google Shape;228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9" name="Google Shape;22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6699" y="3238900"/>
              <a:ext cx="492600" cy="49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37"/>
            <p:cNvSpPr txBox="1"/>
            <p:nvPr/>
          </p:nvSpPr>
          <p:spPr>
            <a:xfrm>
              <a:off x="2359684" y="3655287"/>
              <a:ext cx="10866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solidFill>
                    <a:srgbClr val="7223A5"/>
                  </a:solidFill>
                  <a:latin typeface="Rubik"/>
                  <a:ea typeface="Rubik"/>
                  <a:cs typeface="Rubik"/>
                  <a:sym typeface="Rubik"/>
                </a:rPr>
                <a:t>DIGITAL INTERACTION</a:t>
              </a:r>
              <a:endParaRPr sz="90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31" name="Google Shape;231;p37"/>
          <p:cNvGrpSpPr/>
          <p:nvPr/>
        </p:nvGrpSpPr>
        <p:grpSpPr>
          <a:xfrm>
            <a:off x="0" y="11100"/>
            <a:ext cx="9144434" cy="5132400"/>
            <a:chOff x="0" y="0"/>
            <a:chExt cx="9131650" cy="5132400"/>
          </a:xfrm>
        </p:grpSpPr>
        <p:pic>
          <p:nvPicPr>
            <p:cNvPr id="232" name="Google Shape;232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0" y="0"/>
              <a:ext cx="9131650" cy="513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37"/>
            <p:cNvPicPr preferRelativeResize="0"/>
            <p:nvPr/>
          </p:nvPicPr>
          <p:blipFill rotWithShape="1">
            <a:blip r:embed="rId6">
              <a:alphaModFix amt="31000"/>
            </a:blip>
            <a:srcRect l="22566" t="30776" r="10152"/>
            <a:stretch/>
          </p:blipFill>
          <p:spPr>
            <a:xfrm>
              <a:off x="0" y="0"/>
              <a:ext cx="4756849" cy="39153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4" name="Google Shape;234;p37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7909375" y="4223300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7"/>
          <p:cNvSpPr txBox="1"/>
          <p:nvPr/>
        </p:nvSpPr>
        <p:spPr>
          <a:xfrm>
            <a:off x="418868" y="152580"/>
            <a:ext cx="672111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CONDICIONALES</a:t>
            </a:r>
            <a:r>
              <a:rPr lang="es" sz="28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" name="Google Shape;177;p33"/>
          <p:cNvSpPr txBox="1"/>
          <p:nvPr/>
        </p:nvSpPr>
        <p:spPr>
          <a:xfrm>
            <a:off x="416169" y="677664"/>
            <a:ext cx="8253045" cy="3621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s-ES" sz="11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Las «instrucciones condicionales» se usan para </a:t>
            </a:r>
          </a:p>
          <a:p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realizar las diferentes acciones según una condición</a:t>
            </a:r>
          </a:p>
          <a:p>
            <a:endParaRPr lang="es-ES" sz="12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200" dirty="0" err="1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If</a:t>
            </a:r>
            <a:r>
              <a:rPr lang="es-ES" sz="1200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 y </a:t>
            </a:r>
            <a:r>
              <a:rPr lang="es-ES" sz="1200" dirty="0" err="1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Else</a:t>
            </a:r>
            <a:r>
              <a:rPr lang="es-ES" sz="1200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: </a:t>
            </a:r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condicionales y comparaciones </a:t>
            </a:r>
          </a:p>
          <a:p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para proteger tus algoritmos</a:t>
            </a:r>
          </a:p>
          <a:p>
            <a:endParaRPr lang="es-ES" sz="12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Estructuras de control:</a:t>
            </a:r>
          </a:p>
          <a:p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Herramientas sobre las cuales se </a:t>
            </a:r>
          </a:p>
          <a:p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construye un algoritmo. </a:t>
            </a:r>
          </a:p>
          <a:p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Nos ayudan a construir el flujo de nuestras tareas.</a:t>
            </a:r>
          </a:p>
          <a:p>
            <a:endParaRPr lang="es-ES" sz="12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2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If</a:t>
            </a:r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/</a:t>
            </a:r>
            <a:r>
              <a:rPr lang="es-ES" sz="12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Else</a:t>
            </a:r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:</a:t>
            </a:r>
          </a:p>
          <a:p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Si se cumple determinada condición se ejecuta </a:t>
            </a:r>
          </a:p>
          <a:p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acción/código anidada en el </a:t>
            </a:r>
            <a:r>
              <a:rPr lang="es-ES" sz="12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if</a:t>
            </a:r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, si no es así </a:t>
            </a:r>
          </a:p>
          <a:p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se ejecutará la anidada en el </a:t>
            </a:r>
            <a:r>
              <a:rPr lang="es-ES" sz="12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else</a:t>
            </a:r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. </a:t>
            </a:r>
          </a:p>
          <a:p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Esta es muy usada para validar información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0376" y="677664"/>
            <a:ext cx="3297338" cy="354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99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37"/>
          <p:cNvGrpSpPr/>
          <p:nvPr/>
        </p:nvGrpSpPr>
        <p:grpSpPr>
          <a:xfrm>
            <a:off x="6886501" y="677664"/>
            <a:ext cx="1381873" cy="1381873"/>
            <a:chOff x="4889845" y="963335"/>
            <a:chExt cx="1596803" cy="1596803"/>
          </a:xfrm>
        </p:grpSpPr>
        <p:grpSp>
          <p:nvGrpSpPr>
            <p:cNvPr id="216" name="Google Shape;216;p37"/>
            <p:cNvGrpSpPr/>
            <p:nvPr/>
          </p:nvGrpSpPr>
          <p:grpSpPr>
            <a:xfrm>
              <a:off x="4889845" y="963335"/>
              <a:ext cx="1596803" cy="1596803"/>
              <a:chOff x="3044100" y="1158150"/>
              <a:chExt cx="2827200" cy="2827200"/>
            </a:xfrm>
          </p:grpSpPr>
          <p:grpSp>
            <p:nvGrpSpPr>
              <p:cNvPr id="217" name="Google Shape;217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18" name="Google Shape;218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0" name="Google Shape;220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1" name="Google Shape;22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98724" y="1208525"/>
              <a:ext cx="579050" cy="579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37"/>
            <p:cNvSpPr txBox="1"/>
            <p:nvPr/>
          </p:nvSpPr>
          <p:spPr>
            <a:xfrm>
              <a:off x="5182750" y="1787575"/>
              <a:ext cx="10110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6AE0C0"/>
                  </a:solidFill>
                  <a:latin typeface="Rubik"/>
                  <a:ea typeface="Rubik"/>
                  <a:cs typeface="Rubik"/>
                  <a:sym typeface="Rubik"/>
                </a:rPr>
                <a:t>DAA</a:t>
              </a:r>
              <a:endParaRPr sz="1500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23" name="Google Shape;223;p37"/>
          <p:cNvGrpSpPr/>
          <p:nvPr/>
        </p:nvGrpSpPr>
        <p:grpSpPr>
          <a:xfrm>
            <a:off x="5357747" y="2196577"/>
            <a:ext cx="1381873" cy="1381873"/>
            <a:chOff x="2104595" y="2893185"/>
            <a:chExt cx="1596803" cy="1596803"/>
          </a:xfrm>
        </p:grpSpPr>
        <p:grpSp>
          <p:nvGrpSpPr>
            <p:cNvPr id="224" name="Google Shape;224;p37"/>
            <p:cNvGrpSpPr/>
            <p:nvPr/>
          </p:nvGrpSpPr>
          <p:grpSpPr>
            <a:xfrm>
              <a:off x="2104595" y="2893185"/>
              <a:ext cx="1596803" cy="1596803"/>
              <a:chOff x="3044100" y="1158150"/>
              <a:chExt cx="2827200" cy="2827200"/>
            </a:xfrm>
          </p:grpSpPr>
          <p:grpSp>
            <p:nvGrpSpPr>
              <p:cNvPr id="225" name="Google Shape;225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26" name="Google Shape;226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8" name="Google Shape;228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9" name="Google Shape;22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6699" y="3238900"/>
              <a:ext cx="492600" cy="49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37"/>
            <p:cNvSpPr txBox="1"/>
            <p:nvPr/>
          </p:nvSpPr>
          <p:spPr>
            <a:xfrm>
              <a:off x="2359684" y="3655287"/>
              <a:ext cx="10866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solidFill>
                    <a:srgbClr val="7223A5"/>
                  </a:solidFill>
                  <a:latin typeface="Rubik"/>
                  <a:ea typeface="Rubik"/>
                  <a:cs typeface="Rubik"/>
                  <a:sym typeface="Rubik"/>
                </a:rPr>
                <a:t>DIGITAL INTERACTION</a:t>
              </a:r>
              <a:endParaRPr sz="90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31" name="Google Shape;231;p37"/>
          <p:cNvGrpSpPr/>
          <p:nvPr/>
        </p:nvGrpSpPr>
        <p:grpSpPr>
          <a:xfrm>
            <a:off x="0" y="11100"/>
            <a:ext cx="9144434" cy="5132400"/>
            <a:chOff x="0" y="0"/>
            <a:chExt cx="9131650" cy="5132400"/>
          </a:xfrm>
        </p:grpSpPr>
        <p:pic>
          <p:nvPicPr>
            <p:cNvPr id="232" name="Google Shape;232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0" y="0"/>
              <a:ext cx="9131650" cy="513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37"/>
            <p:cNvPicPr preferRelativeResize="0"/>
            <p:nvPr/>
          </p:nvPicPr>
          <p:blipFill rotWithShape="1">
            <a:blip r:embed="rId6">
              <a:alphaModFix amt="31000"/>
            </a:blip>
            <a:srcRect l="22566" t="30776" r="10152"/>
            <a:stretch/>
          </p:blipFill>
          <p:spPr>
            <a:xfrm>
              <a:off x="0" y="0"/>
              <a:ext cx="4756849" cy="39153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4" name="Google Shape;234;p37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7909375" y="4223300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7"/>
          <p:cNvSpPr txBox="1"/>
          <p:nvPr/>
        </p:nvSpPr>
        <p:spPr>
          <a:xfrm>
            <a:off x="418868" y="152580"/>
            <a:ext cx="672111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CONDICIONALES</a:t>
            </a:r>
            <a:r>
              <a:rPr lang="es" sz="28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" name="Google Shape;177;p33"/>
          <p:cNvSpPr txBox="1"/>
          <p:nvPr/>
        </p:nvSpPr>
        <p:spPr>
          <a:xfrm>
            <a:off x="416169" y="677664"/>
            <a:ext cx="8253045" cy="3621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b="1" dirty="0" err="1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If</a:t>
            </a:r>
            <a:r>
              <a:rPr lang="es-ES" b="1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 y </a:t>
            </a:r>
            <a:r>
              <a:rPr lang="es-ES" b="1" dirty="0" err="1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Else</a:t>
            </a:r>
            <a:r>
              <a:rPr lang="es-ES" b="1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:</a:t>
            </a:r>
            <a:endParaRPr lang="es-ES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Por ejemplo: Programar para verificar, si una persona es mayor de edad tenga autorización a ingresar el sitio, de lo contrario No</a:t>
            </a:r>
          </a:p>
          <a:p>
            <a:endParaRPr lang="es-ES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if</a:t>
            </a:r>
            <a:r>
              <a:rPr lang="es-ES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(edad&gt;=18){</a:t>
            </a:r>
          </a:p>
          <a:p>
            <a:r>
              <a:rPr lang="es-ES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autorizar ();</a:t>
            </a:r>
          </a:p>
          <a:p>
            <a:r>
              <a:rPr lang="es-ES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}</a:t>
            </a:r>
            <a:r>
              <a:rPr lang="es-ES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else</a:t>
            </a:r>
            <a:r>
              <a:rPr lang="es-ES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{</a:t>
            </a:r>
          </a:p>
          <a:p>
            <a:r>
              <a:rPr lang="es-ES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noAutorizar</a:t>
            </a:r>
            <a:r>
              <a:rPr lang="es-ES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();</a:t>
            </a:r>
          </a:p>
          <a:p>
            <a:r>
              <a:rPr lang="es-ES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};</a:t>
            </a:r>
          </a:p>
          <a:p>
            <a:endParaRPr lang="es-ES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Podemos hacer más comparaciones, por ejemplo.</a:t>
            </a:r>
          </a:p>
          <a:p>
            <a:endParaRPr lang="es-ES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if</a:t>
            </a:r>
            <a:r>
              <a:rPr lang="es-ES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(color === "verde") {</a:t>
            </a:r>
          </a:p>
          <a:p>
            <a:r>
              <a:rPr lang="es-ES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dibujarCirculo</a:t>
            </a:r>
            <a:r>
              <a:rPr lang="es-ES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();</a:t>
            </a:r>
          </a:p>
          <a:p>
            <a:r>
              <a:rPr lang="es-ES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}</a:t>
            </a:r>
            <a:r>
              <a:rPr lang="es-ES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else</a:t>
            </a:r>
            <a:r>
              <a:rPr lang="es-ES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if</a:t>
            </a:r>
            <a:r>
              <a:rPr lang="es-ES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(color === "amarillo") {</a:t>
            </a:r>
          </a:p>
          <a:p>
            <a:r>
              <a:rPr lang="es-ES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dibujarCuadrado</a:t>
            </a:r>
            <a:r>
              <a:rPr lang="es-ES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();</a:t>
            </a:r>
          </a:p>
          <a:p>
            <a:r>
              <a:rPr lang="es-ES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}</a:t>
            </a:r>
            <a:r>
              <a:rPr lang="es-ES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else</a:t>
            </a:r>
            <a:r>
              <a:rPr lang="es-ES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{</a:t>
            </a:r>
          </a:p>
          <a:p>
            <a:r>
              <a:rPr lang="es-ES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dibujarTriangulo</a:t>
            </a:r>
            <a:r>
              <a:rPr lang="es-ES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();</a:t>
            </a:r>
          </a:p>
          <a:p>
            <a:r>
              <a:rPr lang="es-ES" sz="12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15837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37"/>
          <p:cNvGrpSpPr/>
          <p:nvPr/>
        </p:nvGrpSpPr>
        <p:grpSpPr>
          <a:xfrm>
            <a:off x="6886501" y="677664"/>
            <a:ext cx="1381873" cy="1381873"/>
            <a:chOff x="4889845" y="963335"/>
            <a:chExt cx="1596803" cy="1596803"/>
          </a:xfrm>
        </p:grpSpPr>
        <p:grpSp>
          <p:nvGrpSpPr>
            <p:cNvPr id="216" name="Google Shape;216;p37"/>
            <p:cNvGrpSpPr/>
            <p:nvPr/>
          </p:nvGrpSpPr>
          <p:grpSpPr>
            <a:xfrm>
              <a:off x="4889845" y="963335"/>
              <a:ext cx="1596803" cy="1596803"/>
              <a:chOff x="3044100" y="1158150"/>
              <a:chExt cx="2827200" cy="2827200"/>
            </a:xfrm>
          </p:grpSpPr>
          <p:grpSp>
            <p:nvGrpSpPr>
              <p:cNvPr id="217" name="Google Shape;217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18" name="Google Shape;218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0" name="Google Shape;220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1" name="Google Shape;22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98724" y="1208525"/>
              <a:ext cx="579050" cy="579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37"/>
            <p:cNvSpPr txBox="1"/>
            <p:nvPr/>
          </p:nvSpPr>
          <p:spPr>
            <a:xfrm>
              <a:off x="5182750" y="1787575"/>
              <a:ext cx="10110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6AE0C0"/>
                  </a:solidFill>
                  <a:latin typeface="Rubik"/>
                  <a:ea typeface="Rubik"/>
                  <a:cs typeface="Rubik"/>
                  <a:sym typeface="Rubik"/>
                </a:rPr>
                <a:t>DAA</a:t>
              </a:r>
              <a:endParaRPr sz="1500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23" name="Google Shape;223;p37"/>
          <p:cNvGrpSpPr/>
          <p:nvPr/>
        </p:nvGrpSpPr>
        <p:grpSpPr>
          <a:xfrm>
            <a:off x="5357747" y="2196577"/>
            <a:ext cx="1381873" cy="1381873"/>
            <a:chOff x="2104595" y="2893185"/>
            <a:chExt cx="1596803" cy="1596803"/>
          </a:xfrm>
        </p:grpSpPr>
        <p:grpSp>
          <p:nvGrpSpPr>
            <p:cNvPr id="224" name="Google Shape;224;p37"/>
            <p:cNvGrpSpPr/>
            <p:nvPr/>
          </p:nvGrpSpPr>
          <p:grpSpPr>
            <a:xfrm>
              <a:off x="2104595" y="2893185"/>
              <a:ext cx="1596803" cy="1596803"/>
              <a:chOff x="3044100" y="1158150"/>
              <a:chExt cx="2827200" cy="2827200"/>
            </a:xfrm>
          </p:grpSpPr>
          <p:grpSp>
            <p:nvGrpSpPr>
              <p:cNvPr id="225" name="Google Shape;225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26" name="Google Shape;226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8" name="Google Shape;228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9" name="Google Shape;22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6699" y="3238900"/>
              <a:ext cx="492600" cy="49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37"/>
            <p:cNvSpPr txBox="1"/>
            <p:nvPr/>
          </p:nvSpPr>
          <p:spPr>
            <a:xfrm>
              <a:off x="2359684" y="3655287"/>
              <a:ext cx="10866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solidFill>
                    <a:srgbClr val="7223A5"/>
                  </a:solidFill>
                  <a:latin typeface="Rubik"/>
                  <a:ea typeface="Rubik"/>
                  <a:cs typeface="Rubik"/>
                  <a:sym typeface="Rubik"/>
                </a:rPr>
                <a:t>DIGITAL INTERACTION</a:t>
              </a:r>
              <a:endParaRPr sz="90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31" name="Google Shape;231;p37"/>
          <p:cNvGrpSpPr/>
          <p:nvPr/>
        </p:nvGrpSpPr>
        <p:grpSpPr>
          <a:xfrm>
            <a:off x="0" y="11100"/>
            <a:ext cx="9144434" cy="5132400"/>
            <a:chOff x="0" y="0"/>
            <a:chExt cx="9131650" cy="5132400"/>
          </a:xfrm>
        </p:grpSpPr>
        <p:pic>
          <p:nvPicPr>
            <p:cNvPr id="232" name="Google Shape;232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0" y="0"/>
              <a:ext cx="9131650" cy="513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37"/>
            <p:cNvPicPr preferRelativeResize="0"/>
            <p:nvPr/>
          </p:nvPicPr>
          <p:blipFill rotWithShape="1">
            <a:blip r:embed="rId6">
              <a:alphaModFix amt="31000"/>
            </a:blip>
            <a:srcRect l="22566" t="30776" r="10152"/>
            <a:stretch/>
          </p:blipFill>
          <p:spPr>
            <a:xfrm>
              <a:off x="0" y="0"/>
              <a:ext cx="4756849" cy="39153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4" name="Google Shape;234;p37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7909375" y="4223300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7"/>
          <p:cNvSpPr txBox="1"/>
          <p:nvPr/>
        </p:nvSpPr>
        <p:spPr>
          <a:xfrm>
            <a:off x="418868" y="152580"/>
            <a:ext cx="672111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CONDICIONALES</a:t>
            </a:r>
            <a:r>
              <a:rPr lang="es" sz="28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" name="Google Shape;177;p33"/>
          <p:cNvSpPr txBox="1"/>
          <p:nvPr/>
        </p:nvSpPr>
        <p:spPr>
          <a:xfrm>
            <a:off x="418868" y="684854"/>
            <a:ext cx="8253045" cy="3621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b="1" dirty="0" err="1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Switch</a:t>
            </a:r>
            <a:r>
              <a:rPr lang="es-ES" b="1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 y Case: condicionales en forma de casos</a:t>
            </a:r>
          </a:p>
          <a:p>
            <a:endParaRPr lang="es-ES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Qué es </a:t>
            </a:r>
            <a:r>
              <a:rPr lang="es-ES" b="1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Switch</a:t>
            </a:r>
            <a:r>
              <a:rPr lang="es-ES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y Case</a:t>
            </a:r>
          </a:p>
          <a:p>
            <a:r>
              <a:rPr lang="es-ES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Es una estructura de control, que nos permite evaluar múltiples casos que puede llegar a cumplir una variable y realizar una acción en esa situación.</a:t>
            </a:r>
          </a:p>
          <a:p>
            <a:endParaRPr lang="es-ES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Estructura del condicional </a:t>
            </a:r>
            <a:r>
              <a:rPr lang="es-ES" b="1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switch</a:t>
            </a:r>
            <a:r>
              <a:rPr lang="es-ES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</a:p>
          <a:p>
            <a:endParaRPr lang="es-ES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endParaRPr lang="es-ES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endParaRPr lang="es-ES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endParaRPr lang="es-ES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0174" y="2409473"/>
            <a:ext cx="2477919" cy="233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67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-1073150" y="277698"/>
            <a:ext cx="596265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s-ES" sz="2800" b="1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CICLOS / BUCLES</a:t>
            </a:r>
            <a:r>
              <a:rPr lang="es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301748" y="996983"/>
            <a:ext cx="8254999" cy="4266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CICLOS / BUCLES</a:t>
            </a:r>
          </a:p>
          <a:p>
            <a:r>
              <a:rPr lang="es-ES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¿Qué es un ciclo? </a:t>
            </a:r>
            <a:r>
              <a:rPr lang="es-ES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While</a:t>
            </a:r>
            <a:r>
              <a:rPr lang="es-ES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, </a:t>
            </a:r>
            <a:r>
              <a:rPr lang="es-ES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For</a:t>
            </a:r>
            <a:r>
              <a:rPr lang="es-ES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y Do </a:t>
            </a:r>
            <a:r>
              <a:rPr lang="es-ES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While</a:t>
            </a:r>
            <a:endParaRPr lang="es-ES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endParaRPr lang="es-ES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¿Qué es un ciclo?</a:t>
            </a:r>
          </a:p>
          <a:p>
            <a:r>
              <a:rPr lang="es-ES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Es una estructura de control que ejecuta un bloque de instrucciones de manera repetida.</a:t>
            </a:r>
          </a:p>
          <a:p>
            <a:endParaRPr lang="es-ES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¿Cuándo utilizar un ciclo </a:t>
            </a:r>
            <a:r>
              <a:rPr lang="es-ES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for</a:t>
            </a:r>
            <a:r>
              <a:rPr lang="es-ES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, </a:t>
            </a:r>
            <a:r>
              <a:rPr lang="es-ES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while</a:t>
            </a:r>
            <a:r>
              <a:rPr lang="es-ES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o do </a:t>
            </a:r>
            <a:r>
              <a:rPr lang="es-ES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while</a:t>
            </a:r>
            <a:r>
              <a:rPr lang="es-ES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?</a:t>
            </a:r>
          </a:p>
          <a:p>
            <a:endParaRPr lang="es-ES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dirty="0" err="1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For</a:t>
            </a:r>
            <a:r>
              <a:rPr lang="es-ES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: </a:t>
            </a:r>
            <a:r>
              <a:rPr lang="es-ES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cuando sabes (o puedes saber) las veces repetirás el ciclo. Ejemplos: “5 veces”, “la cantidad de elementos que tiene un arreglo”.</a:t>
            </a:r>
          </a:p>
          <a:p>
            <a:endParaRPr lang="es-ES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dirty="0" err="1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While</a:t>
            </a:r>
            <a:r>
              <a:rPr lang="es-ES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: </a:t>
            </a:r>
            <a:r>
              <a:rPr lang="es-ES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Cuando no sabes las veces que se repetirá un ciclo. Ejemplos: “reintentar conectarme a una base de datos si falló al hacerlo”</a:t>
            </a:r>
          </a:p>
          <a:p>
            <a:endParaRPr lang="es-ES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Do </a:t>
            </a:r>
            <a:r>
              <a:rPr lang="es-ES" dirty="0" err="1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While</a:t>
            </a:r>
            <a:r>
              <a:rPr lang="es-ES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: </a:t>
            </a:r>
            <a:r>
              <a:rPr lang="es-ES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Cuando no sabes las veces que se repetirá un ciclo y necesitas que se realice por lo menos una vez. Ejemplos: “Conectarme a la base de datos, si falló, repetir hasta que me pueda conectar”</a:t>
            </a:r>
          </a:p>
          <a:p>
            <a:endParaRPr lang="es-ES" sz="11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874969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-1073150" y="277698"/>
            <a:ext cx="596265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Ejemplo bucle FOR</a:t>
            </a:r>
            <a:r>
              <a:rPr lang="es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301748" y="996983"/>
            <a:ext cx="8254999" cy="4082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Nos permiten procesar datos uno por uno especialmente en </a:t>
            </a:r>
            <a:r>
              <a:rPr lang="es-ES" b="1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Arrays</a:t>
            </a:r>
            <a:r>
              <a:rPr lang="es-ES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.</a:t>
            </a:r>
          </a:p>
          <a:p>
            <a:endParaRPr lang="es-ES" b="1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Por ejemplo: Si tenemos un </a:t>
            </a:r>
            <a:r>
              <a:rPr lang="es-ES" sz="1100" b="1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array</a:t>
            </a:r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con lenguajes de programación y quiero imprimirlos en pantalla utilizamos el siguiente Bucle.</a:t>
            </a:r>
          </a:p>
          <a:p>
            <a:endParaRPr lang="es-ES" sz="1100" b="1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100" b="1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let</a:t>
            </a:r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lista = ["</a:t>
            </a:r>
            <a:r>
              <a:rPr lang="es-ES" sz="1100" b="1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javascript</a:t>
            </a:r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","</a:t>
            </a:r>
            <a:r>
              <a:rPr lang="es-ES" sz="1100" b="1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python</a:t>
            </a:r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","Java"];</a:t>
            </a:r>
          </a:p>
          <a:p>
            <a:r>
              <a:rPr lang="es-ES" sz="1100" b="1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for</a:t>
            </a:r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(</a:t>
            </a:r>
            <a:r>
              <a:rPr lang="es-ES" sz="1100" b="1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let</a:t>
            </a:r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lenguaje of lista){</a:t>
            </a:r>
          </a:p>
          <a:p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console.log(lenguaje);</a:t>
            </a:r>
          </a:p>
          <a:p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}</a:t>
            </a:r>
          </a:p>
          <a:p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//"</a:t>
            </a:r>
            <a:r>
              <a:rPr lang="es-ES" sz="1100" b="1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javascript</a:t>
            </a:r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"</a:t>
            </a:r>
          </a:p>
          <a:p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//"</a:t>
            </a:r>
            <a:r>
              <a:rPr lang="es-ES" sz="1100" b="1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python</a:t>
            </a:r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"</a:t>
            </a:r>
          </a:p>
          <a:p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//"Java"</a:t>
            </a:r>
          </a:p>
          <a:p>
            <a:endParaRPr lang="es-ES" sz="1100" b="1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Otro ejemplo: si tengo una lista de números y queremos sumarle 5 puedo hacerlo con un Bucle.</a:t>
            </a:r>
          </a:p>
          <a:p>
            <a:endParaRPr lang="es-ES" sz="1100" b="1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100" b="1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let</a:t>
            </a:r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lista = [10, 20, 30];</a:t>
            </a:r>
          </a:p>
          <a:p>
            <a:r>
              <a:rPr lang="es-ES" sz="1100" b="1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for</a:t>
            </a:r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(</a:t>
            </a:r>
            <a:r>
              <a:rPr lang="es-ES" sz="1100" b="1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let</a:t>
            </a:r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numero of lista) {</a:t>
            </a:r>
          </a:p>
          <a:p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console.log(numero+5);</a:t>
            </a:r>
          </a:p>
          <a:p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}</a:t>
            </a:r>
          </a:p>
          <a:p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// 15</a:t>
            </a:r>
          </a:p>
          <a:p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// 25</a:t>
            </a:r>
          </a:p>
          <a:p>
            <a:r>
              <a:rPr lang="es-ES" sz="11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// </a:t>
            </a:r>
            <a:r>
              <a:rPr lang="es-ES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35</a:t>
            </a:r>
            <a:endParaRPr lang="es-ES" sz="11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77373293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1345</Words>
  <Application>Microsoft Office PowerPoint</Application>
  <PresentationFormat>Presentación en pantalla (16:9)</PresentationFormat>
  <Paragraphs>209</Paragraphs>
  <Slides>19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19</vt:i4>
      </vt:variant>
    </vt:vector>
  </HeadingPairs>
  <TitlesOfParts>
    <vt:vector size="26" baseType="lpstr">
      <vt:lpstr>Roboto Mono</vt:lpstr>
      <vt:lpstr>Rubik Medium</vt:lpstr>
      <vt:lpstr>Rubik Light</vt:lpstr>
      <vt:lpstr>Rubik</vt:lpstr>
      <vt:lpstr>Arial</vt:lpstr>
      <vt:lpstr>Simple Light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Arbusta</dc:creator>
  <cp:lastModifiedBy>Sanabria Cardozo Natalia</cp:lastModifiedBy>
  <cp:revision>19</cp:revision>
  <dcterms:modified xsi:type="dcterms:W3CDTF">2022-10-05T20:28:13Z</dcterms:modified>
</cp:coreProperties>
</file>